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4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891" r:id="rId1"/>
  </p:sldMasterIdLst>
  <p:notesMasterIdLst>
    <p:notesMasterId r:id="rId11"/>
  </p:notesMasterIdLst>
  <p:handoutMasterIdLst>
    <p:handoutMasterId r:id="rId12"/>
  </p:handoutMasterIdLst>
  <p:sldIdLst>
    <p:sldId id="2146847048" r:id="rId2"/>
    <p:sldId id="2146847066" r:id="rId3"/>
    <p:sldId id="2146847067" r:id="rId4"/>
    <p:sldId id="2146846799" r:id="rId5"/>
    <p:sldId id="2146847063" r:id="rId6"/>
    <p:sldId id="2146847078" r:id="rId7"/>
    <p:sldId id="2146847089" r:id="rId8"/>
    <p:sldId id="2146847054" r:id="rId9"/>
    <p:sldId id="2146846791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BM Plex Sans" panose="020B0503050203000203" pitchFamily="34" charset="0"/>
      <p:regular r:id="rId17"/>
      <p:bold r:id="rId18"/>
      <p:italic r:id="rId19"/>
      <p:boldItalic r:id="rId20"/>
    </p:embeddedFont>
    <p:embeddedFont>
      <p:font typeface="IBM Plex Sans Light" panose="020B0403050203000203" pitchFamily="34" charset="0"/>
      <p:regular r:id="rId21"/>
      <p:italic r:id="rId22"/>
    </p:embeddedFont>
  </p:embeddedFontLst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3"/>
    <p:restoredTop sz="89946"/>
  </p:normalViewPr>
  <p:slideViewPr>
    <p:cSldViewPr snapToGrid="0" snapToObjects="1">
      <p:cViewPr>
        <p:scale>
          <a:sx n="183" d="100"/>
          <a:sy n="183" d="100"/>
        </p:scale>
        <p:origin x="1568" y="4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3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IBM Plex Sans Ligh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174625" indent="-169863" algn="l" defTabSz="914400" rtl="0" eaLnBrk="1" latinLnBrk="0" hangingPunct="1">
      <a:spcBef>
        <a:spcPts val="600"/>
      </a:spcBef>
      <a:buFont typeface="IBM Plex Sans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IBM Plex Sans Light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IBM Plex Sans Light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59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63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421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662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69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6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77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4434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70163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600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5768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2286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4572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8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228600" y="2571750"/>
            <a:ext cx="86868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731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2283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6855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59626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400">
                <a:solidFill>
                  <a:schemeClr val="tx1"/>
                </a:solidFill>
              </a:defRPr>
            </a:lvl1pPr>
            <a:lvl2pPr>
              <a:spcBef>
                <a:spcPts val="11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11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1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11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62634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0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defRPr sz="1000">
                <a:solidFill>
                  <a:schemeClr val="tx1"/>
                </a:solidFill>
              </a:defRPr>
            </a:lvl3pPr>
            <a:lvl4pPr>
              <a:spcBef>
                <a:spcPts val="300"/>
              </a:spcBef>
              <a:defRPr sz="100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>
                <a:solidFill>
                  <a:schemeClr val="tx1"/>
                </a:solidFill>
              </a:defRPr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895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19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8" y="2312885"/>
            <a:ext cx="1297604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014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2722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8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47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2022 / © 2022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8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87" y="3810"/>
            <a:ext cx="9128406" cy="51396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07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1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2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8006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8006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926" r:id="rId2"/>
    <p:sldLayoutId id="2147483935" r:id="rId3"/>
    <p:sldLayoutId id="2147483936" r:id="rId4"/>
    <p:sldLayoutId id="2147483937" r:id="rId5"/>
    <p:sldLayoutId id="2147483925" r:id="rId6"/>
    <p:sldLayoutId id="2147483924" r:id="rId7"/>
    <p:sldLayoutId id="2147483938" r:id="rId8"/>
    <p:sldLayoutId id="2147483939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  <p:sldLayoutId id="2147483902" r:id="rId19"/>
    <p:sldLayoutId id="2147483903" r:id="rId20"/>
    <p:sldLayoutId id="2147483904" r:id="rId21"/>
    <p:sldLayoutId id="2147483905" r:id="rId22"/>
    <p:sldLayoutId id="2147483906" r:id="rId23"/>
    <p:sldLayoutId id="2147483907" r:id="rId24"/>
    <p:sldLayoutId id="2147483908" r:id="rId25"/>
    <p:sldLayoutId id="2147483909" r:id="rId26"/>
    <p:sldLayoutId id="2147483910" r:id="rId27"/>
    <p:sldLayoutId id="2147483911" r:id="rId28"/>
    <p:sldLayoutId id="2147483912" r:id="rId29"/>
    <p:sldLayoutId id="2147483913" r:id="rId30"/>
    <p:sldLayoutId id="2147483914" r:id="rId31"/>
    <p:sldLayoutId id="2147483915" r:id="rId32"/>
    <p:sldLayoutId id="2147483916" r:id="rId33"/>
    <p:sldLayoutId id="2147483917" r:id="rId34"/>
    <p:sldLayoutId id="2147483918" r:id="rId35"/>
    <p:sldLayoutId id="2147483919" r:id="rId36"/>
    <p:sldLayoutId id="2147483920" r:id="rId37"/>
    <p:sldLayoutId id="2147483921" r:id="rId38"/>
    <p:sldLayoutId id="2147483922" r:id="rId39"/>
    <p:sldLayoutId id="2147483933" r:id="rId40"/>
    <p:sldLayoutId id="2147483934" r:id="rId41"/>
    <p:sldLayoutId id="2147483923" r:id="rId42"/>
    <p:sldLayoutId id="2147483940" r:id="rId4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94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1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hyperlink" Target="https://ibm.ent.box.com/s/s6gj05hjc7h0zyvpykc32r71i3xr2ilb" TargetMode="Externa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hyperlink" Target="https://techzone.ibm.com/collection/platinum-demos-proactive-outage-avoidance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tags" Target="../tags/tag14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5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9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13.jp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notesSlide" Target="../notesSlides/notesSlide4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slideLayout" Target="../slideLayouts/slideLayout25.xml"/><Relationship Id="rId5" Type="http://schemas.openxmlformats.org/officeDocument/2006/relationships/tags" Target="../tags/tag21.xml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image" Target="../media/image13.jpg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slideLayout" Target="../slideLayouts/slideLayout25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0" Type="http://schemas.openxmlformats.org/officeDocument/2006/relationships/tags" Target="../tags/tag36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CAQ_a2-9UOI" TargetMode="External"/><Relationship Id="rId3" Type="http://schemas.openxmlformats.org/officeDocument/2006/relationships/image" Target="../media/image14.jpg"/><Relationship Id="rId7" Type="http://schemas.openxmlformats.org/officeDocument/2006/relationships/hyperlink" Target="https://www.youtube.com/watch?v=ph8p-eP9Y90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mediacenter.ibm.com/media/Incident%20Management%20Doesn%E2%80%99t%20Have%20to%20Be%20a%20Headache/1_cifk5wwo" TargetMode="External"/><Relationship Id="rId5" Type="http://schemas.openxmlformats.org/officeDocument/2006/relationships/hyperlink" Target="https://www.youtube.com/watch?v=XbYKAJc5jhg" TargetMode="External"/><Relationship Id="rId4" Type="http://schemas.openxmlformats.org/officeDocument/2006/relationships/hyperlink" Target="https://www.ibm.com/cloud/blog/aiops-a-path-to-reliability-at-cloud-scal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0" y="-19305"/>
            <a:ext cx="9144000" cy="516280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2957EB19-7404-0245-BE19-789038684254}"/>
              </a:ext>
            </a:extLst>
          </p:cNvPr>
          <p:cNvSpPr txBox="1">
            <a:spLocks/>
          </p:cNvSpPr>
          <p:nvPr/>
        </p:nvSpPr>
        <p:spPr>
          <a:xfrm>
            <a:off x="266700" y="253999"/>
            <a:ext cx="4039293" cy="1181101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Automation </a:t>
            </a:r>
            <a:r>
              <a:rPr kumimoji="0" lang="en-US" sz="140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Platinum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Demo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Proactive outage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avoidance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1AD0B242-3213-8547-8C3F-3FF3BED0EB2C}"/>
              </a:ext>
            </a:extLst>
          </p:cNvPr>
          <p:cNvSpPr txBox="1">
            <a:spLocks/>
          </p:cNvSpPr>
          <p:nvPr/>
        </p:nvSpPr>
        <p:spPr>
          <a:xfrm>
            <a:off x="0" y="2272793"/>
            <a:ext cx="9144000" cy="1435608"/>
          </a:xfrm>
          <a:prstGeom prst="rect">
            <a:avLst/>
          </a:prstGeom>
        </p:spPr>
        <p:txBody>
          <a:bodyPr lIns="0" rIns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  <a:r>
              <a:rPr lang="en-US" sz="40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overview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453253C-8EA9-B247-8830-64D0A0EDB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82" r="21250"/>
          <a:stretch/>
        </p:blipFill>
        <p:spPr>
          <a:xfrm>
            <a:off x="8375650" y="4495800"/>
            <a:ext cx="550847" cy="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49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le 8">
            <a:extLst>
              <a:ext uri="{FF2B5EF4-FFF2-40B4-BE49-F238E27FC236}">
                <a16:creationId xmlns:a16="http://schemas.microsoft.com/office/drawing/2014/main" id="{3C57B03B-05BF-FD5B-2432-F0BA3E9CE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724176"/>
              </p:ext>
            </p:extLst>
          </p:nvPr>
        </p:nvGraphicFramePr>
        <p:xfrm>
          <a:off x="228665" y="692448"/>
          <a:ext cx="8705023" cy="3078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20192">
                  <a:extLst>
                    <a:ext uri="{9D8B030D-6E8A-4147-A177-3AD203B41FA5}">
                      <a16:colId xmlns:a16="http://schemas.microsoft.com/office/drawing/2014/main" val="843429630"/>
                    </a:ext>
                  </a:extLst>
                </a:gridCol>
                <a:gridCol w="6284831">
                  <a:extLst>
                    <a:ext uri="{9D8B030D-6E8A-4147-A177-3AD203B41FA5}">
                      <a16:colId xmlns:a16="http://schemas.microsoft.com/office/drawing/2014/main" val="50400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Purpose of this deck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deck is to be shown to customers to introduce and summarize the 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Proactive outage avoidance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demo.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159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Scenario overview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demo uses a web application to illustrate how the Cloud Pak for Watson AIOps helps proactively identify, diagnose, and resolve incidents across mission-critical workloads.</a:t>
                      </a:r>
                      <a:endParaRPr lang="en-US" sz="11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69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Product(s) in the demo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Cloud Pak for Watson AIOps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97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Capabilities to be demonstrated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Anomaly detection; Event grouping; Automated remediation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216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Supported product version(s)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Cloud Pak for Watson AIOps 3.3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51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IBM Technology Zone page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14"/>
                        </a:rPr>
                        <a:t>https://techzone.ibm.com/collection/platinum-demos-proactive-outage-avoidance</a:t>
                      </a:r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29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Demo video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15"/>
                        </a:rPr>
                        <a:t>https://ibm.ent.box.com/s/s6gj05hjc7h0zyvpykc32r71i3xr2ilb</a:t>
                      </a:r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9061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Demo components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2266366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3C6CA3C-B257-FA45-BDDC-DD0682655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80467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 overview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93D5-E65B-FF41-B517-6F3F285C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C2ADF-0A9C-374C-90E9-2A5628F1D410}"/>
              </a:ext>
            </a:extLst>
          </p:cNvPr>
          <p:cNvSpPr txBox="1"/>
          <p:nvPr/>
        </p:nvSpPr>
        <p:spPr>
          <a:xfrm>
            <a:off x="4343401" y="112971"/>
            <a:ext cx="4709807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pPr algn="ctr">
              <a:spcBef>
                <a:spcPts val="1100"/>
              </a:spcBef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REMOVE THIS SLIDE BEFORE PRESENTING TO CUSTOMERS</a:t>
            </a: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9F280797-7E36-EE26-4600-D62A23A7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26246" y="3690248"/>
            <a:ext cx="7052841" cy="1270495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E1C930-AE1B-ABBA-F723-971C3B41DA11}"/>
              </a:ext>
            </a:extLst>
          </p:cNvPr>
          <p:cNvSpPr txBox="1"/>
          <p:nvPr/>
        </p:nvSpPr>
        <p:spPr>
          <a:xfrm>
            <a:off x="1725778" y="4745300"/>
            <a:ext cx="70528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kern="0" dirty="0">
                <a:latin typeface="Arial" panose="020B0604020202020204" pitchFamily="34" charset="0"/>
                <a:cs typeface="Arial" panose="020B0604020202020204" pitchFamily="34" charset="0"/>
              </a:rPr>
              <a:t>Cloud Pak for Watson AIOps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4B318B-5570-D0E3-F74E-540CE38B9697}"/>
              </a:ext>
            </a:extLst>
          </p:cNvPr>
          <p:cNvGrpSpPr/>
          <p:nvPr/>
        </p:nvGrpSpPr>
        <p:grpSpPr>
          <a:xfrm>
            <a:off x="4628976" y="3795159"/>
            <a:ext cx="1975104" cy="942625"/>
            <a:chOff x="4255980" y="3836021"/>
            <a:chExt cx="1975104" cy="942625"/>
          </a:xfrm>
        </p:grpSpPr>
        <p:sp>
          <p:nvSpPr>
            <p:cNvPr id="32" name="Rectangle 3">
              <a:extLst>
                <a:ext uri="{FF2B5EF4-FFF2-40B4-BE49-F238E27FC236}">
                  <a16:creationId xmlns:a16="http://schemas.microsoft.com/office/drawing/2014/main" id="{49D05F03-B4B0-3917-EFBE-4E726EC16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4255980" y="3836021"/>
              <a:ext cx="1975104" cy="9426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anchor="t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b="1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Event grouping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0D2CBEA-D71E-9622-96B1-7F573D13B1F1}"/>
                </a:ext>
              </a:extLst>
            </p:cNvPr>
            <p:cNvGrpSpPr/>
            <p:nvPr/>
          </p:nvGrpSpPr>
          <p:grpSpPr>
            <a:xfrm>
              <a:off x="4344944" y="4214637"/>
              <a:ext cx="1797177" cy="371106"/>
              <a:chOff x="4451258" y="4214637"/>
              <a:chExt cx="1797177" cy="371106"/>
            </a:xfrm>
          </p:grpSpPr>
          <p:sp>
            <p:nvSpPr>
              <p:cNvPr id="35" name="Rectangle 3">
                <a:extLst>
                  <a:ext uri="{FF2B5EF4-FFF2-40B4-BE49-F238E27FC236}">
                    <a16:creationId xmlns:a16="http://schemas.microsoft.com/office/drawing/2014/main" id="{99944091-C422-C8D6-5772-A08CF5659D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5370611" y="4214637"/>
                <a:ext cx="877824" cy="371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Event</a:t>
                </a:r>
                <a:b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analytics</a:t>
                </a:r>
              </a:p>
            </p:txBody>
          </p:sp>
          <p:sp>
            <p:nvSpPr>
              <p:cNvPr id="36" name="Rectangle 3">
                <a:extLst>
                  <a:ext uri="{FF2B5EF4-FFF2-40B4-BE49-F238E27FC236}">
                    <a16:creationId xmlns:a16="http://schemas.microsoft.com/office/drawing/2014/main" id="{412EEDDB-8C8D-A976-159A-5E902C5C9F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451258" y="4214637"/>
                <a:ext cx="877824" cy="371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Event</a:t>
                </a:r>
                <a:b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correlation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EC50C8-F9EC-B52F-1C4E-47840AA9079D}"/>
              </a:ext>
            </a:extLst>
          </p:cNvPr>
          <p:cNvGrpSpPr/>
          <p:nvPr/>
        </p:nvGrpSpPr>
        <p:grpSpPr>
          <a:xfrm>
            <a:off x="1843577" y="3795160"/>
            <a:ext cx="2695674" cy="942625"/>
            <a:chOff x="1408671" y="3844178"/>
            <a:chExt cx="2695674" cy="942625"/>
          </a:xfrm>
        </p:grpSpPr>
        <p:sp>
          <p:nvSpPr>
            <p:cNvPr id="38" name="Rectangle 3">
              <a:extLst>
                <a:ext uri="{FF2B5EF4-FFF2-40B4-BE49-F238E27FC236}">
                  <a16:creationId xmlns:a16="http://schemas.microsoft.com/office/drawing/2014/main" id="{A0335288-BD83-3BEE-A336-CC9D1D75B1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408671" y="3844178"/>
              <a:ext cx="2695674" cy="9426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anchor="t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b="1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Incident analysis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3E717FA-3145-3C13-5A15-A436CD5F46DA}"/>
                </a:ext>
              </a:extLst>
            </p:cNvPr>
            <p:cNvGrpSpPr/>
            <p:nvPr/>
          </p:nvGrpSpPr>
          <p:grpSpPr>
            <a:xfrm>
              <a:off x="1522271" y="4214637"/>
              <a:ext cx="2468474" cy="374903"/>
              <a:chOff x="1567956" y="4199747"/>
              <a:chExt cx="2468474" cy="374903"/>
            </a:xfrm>
          </p:grpSpPr>
          <p:sp>
            <p:nvSpPr>
              <p:cNvPr id="40" name="Rectangle 3">
                <a:extLst>
                  <a:ext uri="{FF2B5EF4-FFF2-40B4-BE49-F238E27FC236}">
                    <a16:creationId xmlns:a16="http://schemas.microsoft.com/office/drawing/2014/main" id="{647579E0-0EE8-0A27-5BC8-EB648AF5CE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242271" y="4199747"/>
                <a:ext cx="794159" cy="37490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Topology</a:t>
                </a:r>
                <a:b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analytics</a:t>
                </a:r>
              </a:p>
            </p:txBody>
          </p:sp>
          <p:sp>
            <p:nvSpPr>
              <p:cNvPr id="41" name="Rectangle 3">
                <a:extLst>
                  <a:ext uri="{FF2B5EF4-FFF2-40B4-BE49-F238E27FC236}">
                    <a16:creationId xmlns:a16="http://schemas.microsoft.com/office/drawing/2014/main" id="{4506093F-7786-E7C1-BDD6-155B2538CE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2405146" y="4199747"/>
                <a:ext cx="795528" cy="37490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Anomaly </a:t>
                </a:r>
                <a:b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detection</a:t>
                </a:r>
              </a:p>
            </p:txBody>
          </p:sp>
          <p:sp>
            <p:nvSpPr>
              <p:cNvPr id="42" name="Rectangle 3">
                <a:extLst>
                  <a:ext uri="{FF2B5EF4-FFF2-40B4-BE49-F238E27FC236}">
                    <a16:creationId xmlns:a16="http://schemas.microsoft.com/office/drawing/2014/main" id="{623171B4-BB5D-9B1E-2AE8-07CA9B4F1D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567956" y="4199748"/>
                <a:ext cx="794160" cy="37490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800" kern="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ChatOps</a:t>
                </a:r>
                <a: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b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collaboration</a:t>
                </a: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2DC50EF-2C30-2E4A-83EB-07A8513380A5}"/>
              </a:ext>
            </a:extLst>
          </p:cNvPr>
          <p:cNvGrpSpPr/>
          <p:nvPr/>
        </p:nvGrpSpPr>
        <p:grpSpPr>
          <a:xfrm>
            <a:off x="6691433" y="3795158"/>
            <a:ext cx="1977580" cy="942625"/>
            <a:chOff x="6703371" y="3844176"/>
            <a:chExt cx="1977580" cy="942625"/>
          </a:xfrm>
        </p:grpSpPr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5238BF79-7AD7-1597-E490-1E6E86E7D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6703371" y="3844176"/>
              <a:ext cx="1977580" cy="9426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anchor="t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b="1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Automated remediation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CC08D67-B6F3-484E-7F86-9CB54E327D7B}"/>
                </a:ext>
              </a:extLst>
            </p:cNvPr>
            <p:cNvGrpSpPr/>
            <p:nvPr/>
          </p:nvGrpSpPr>
          <p:grpSpPr>
            <a:xfrm>
              <a:off x="6793573" y="4214637"/>
              <a:ext cx="1797177" cy="371106"/>
              <a:chOff x="4451258" y="4214637"/>
              <a:chExt cx="1797177" cy="371106"/>
            </a:xfrm>
          </p:grpSpPr>
          <p:sp>
            <p:nvSpPr>
              <p:cNvPr id="46" name="Rectangle 3">
                <a:extLst>
                  <a:ext uri="{FF2B5EF4-FFF2-40B4-BE49-F238E27FC236}">
                    <a16:creationId xmlns:a16="http://schemas.microsoft.com/office/drawing/2014/main" id="{6542A02E-A950-8E1D-48E8-A10CF75D08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370611" y="4214637"/>
                <a:ext cx="877824" cy="371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Runbooks</a:t>
                </a:r>
              </a:p>
            </p:txBody>
          </p:sp>
          <p:sp>
            <p:nvSpPr>
              <p:cNvPr id="47" name="Rectangle 3">
                <a:extLst>
                  <a:ext uri="{FF2B5EF4-FFF2-40B4-BE49-F238E27FC236}">
                    <a16:creationId xmlns:a16="http://schemas.microsoft.com/office/drawing/2014/main" id="{5FE57E63-57B4-9578-1D55-5E621C91F0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451258" y="4214637"/>
                <a:ext cx="877824" cy="371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Recommendation</a:t>
                </a:r>
                <a:b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service</a:t>
                </a: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8140DAC-A9B5-2943-B2CE-FE5B249B82CA}"/>
              </a:ext>
            </a:extLst>
          </p:cNvPr>
          <p:cNvSpPr txBox="1"/>
          <p:nvPr/>
        </p:nvSpPr>
        <p:spPr>
          <a:xfrm>
            <a:off x="1725778" y="3470956"/>
            <a:ext cx="705283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b="1" kern="0" dirty="0">
                <a:latin typeface="Arial" panose="020B0604020202020204" pitchFamily="34" charset="0"/>
                <a:cs typeface="Arial" panose="020B0604020202020204" pitchFamily="34" charset="0"/>
              </a:rPr>
              <a:t>IBM TechZone-provided environment</a:t>
            </a:r>
          </a:p>
        </p:txBody>
      </p:sp>
    </p:spTree>
    <p:extLst>
      <p:ext uri="{BB962C8B-B14F-4D97-AF65-F5344CB8AC3E}">
        <p14:creationId xmlns:p14="http://schemas.microsoft.com/office/powerpoint/2010/main" val="3655038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A picture containing blur&#10;&#10;Description automatically generated">
            <a:extLst>
              <a:ext uri="{FF2B5EF4-FFF2-40B4-BE49-F238E27FC236}">
                <a16:creationId xmlns:a16="http://schemas.microsoft.com/office/drawing/2014/main" id="{555556D2-BAFB-3C6F-5D98-078503CEF84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41" name="Picture 40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8BD0FA9A-283A-3B63-A6D5-A3117EA57C5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overview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3D44C0-2EC9-C848-9F91-E6E4BBF7F02C}"/>
              </a:ext>
            </a:extLst>
          </p:cNvPr>
          <p:cNvSpPr/>
          <p:nvPr/>
        </p:nvSpPr>
        <p:spPr>
          <a:xfrm>
            <a:off x="210311" y="3982695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Pak capabilities in the demo</a:t>
            </a:r>
          </a:p>
        </p:txBody>
      </p:sp>
      <p:cxnSp>
        <p:nvCxnSpPr>
          <p:cNvPr id="27" name="Straight Connector 1">
            <a:extLst>
              <a:ext uri="{FF2B5EF4-FFF2-40B4-BE49-F238E27FC236}">
                <a16:creationId xmlns:a16="http://schemas.microsoft.com/office/drawing/2014/main" id="{F64196B1-B759-B245-9DB0-3AE276C83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911376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B3D0802-84E9-6B43-9827-DE75289CF9DB}"/>
              </a:ext>
            </a:extLst>
          </p:cNvPr>
          <p:cNvSpPr/>
          <p:nvPr/>
        </p:nvSpPr>
        <p:spPr>
          <a:xfrm>
            <a:off x="210311" y="945779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F4DBEB-A4B8-C3E7-DE42-3B0978D563C6}"/>
              </a:ext>
            </a:extLst>
          </p:cNvPr>
          <p:cNvGrpSpPr/>
          <p:nvPr/>
        </p:nvGrpSpPr>
        <p:grpSpPr>
          <a:xfrm>
            <a:off x="2602618" y="4147529"/>
            <a:ext cx="5739305" cy="483254"/>
            <a:chOff x="2602618" y="4173469"/>
            <a:chExt cx="5739305" cy="483254"/>
          </a:xfrm>
        </p:grpSpPr>
        <p:sp>
          <p:nvSpPr>
            <p:cNvPr id="29" name="Rectangle 4">
              <a:extLst>
                <a:ext uri="{FF2B5EF4-FFF2-40B4-BE49-F238E27FC236}">
                  <a16:creationId xmlns:a16="http://schemas.microsoft.com/office/drawing/2014/main" id="{0DC36E1D-49AF-1941-9B71-E808D818A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602619" y="4173469"/>
              <a:ext cx="5739304" cy="4832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+mn-lt"/>
                <a:ea typeface="+mn-ea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990032F-438D-7B4D-92E0-87BE922C0E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12980" y="4271234"/>
              <a:ext cx="0" cy="300524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62C80D-D612-5B40-84ED-64EB1151A7B1}"/>
                </a:ext>
              </a:extLst>
            </p:cNvPr>
            <p:cNvSpPr/>
            <p:nvPr/>
          </p:nvSpPr>
          <p:spPr>
            <a:xfrm>
              <a:off x="2602618" y="4173469"/>
              <a:ext cx="1910362" cy="477274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Anomaly detection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06FBC97-493F-8842-94F7-6D1E762DB9D9}"/>
                </a:ext>
              </a:extLst>
            </p:cNvPr>
            <p:cNvSpPr/>
            <p:nvPr/>
          </p:nvSpPr>
          <p:spPr>
            <a:xfrm>
              <a:off x="4512979" y="4173469"/>
              <a:ext cx="1910362" cy="477274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Event grouping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4A78641-594F-A446-9340-2EBD75761528}"/>
                </a:ext>
              </a:extLst>
            </p:cNvPr>
            <p:cNvSpPr/>
            <p:nvPr/>
          </p:nvSpPr>
          <p:spPr>
            <a:xfrm>
              <a:off x="6431355" y="4173469"/>
              <a:ext cx="1910362" cy="477274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Automated remediation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81360C-EF9C-FF41-88DA-A42AC08658D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25447" y="4271234"/>
              <a:ext cx="0" cy="300524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">
            <a:extLst>
              <a:ext uri="{FF2B5EF4-FFF2-40B4-BE49-F238E27FC236}">
                <a16:creationId xmlns:a16="http://schemas.microsoft.com/office/drawing/2014/main" id="{CFFD11C6-40D5-8744-BCD9-1D163DBA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3954007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7ED55D-7262-BE46-949C-2A55A55058B7}"/>
              </a:ext>
            </a:extLst>
          </p:cNvPr>
          <p:cNvGrpSpPr/>
          <p:nvPr/>
        </p:nvGrpSpPr>
        <p:grpSpPr>
          <a:xfrm>
            <a:off x="1128018" y="1116715"/>
            <a:ext cx="6887965" cy="2631953"/>
            <a:chOff x="3380708" y="1094697"/>
            <a:chExt cx="5191641" cy="2631953"/>
          </a:xfrm>
        </p:grpSpPr>
        <p:sp>
          <p:nvSpPr>
            <p:cNvPr id="22" name="Rectangle 3">
              <a:extLst>
                <a:ext uri="{FF2B5EF4-FFF2-40B4-BE49-F238E27FC236}">
                  <a16:creationId xmlns:a16="http://schemas.microsoft.com/office/drawing/2014/main" id="{046E5227-7587-4A4A-B7F8-0D229CCFA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380708" y="1094697"/>
              <a:ext cx="3474990" cy="6583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2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BrainPower</a:t>
              </a:r>
              <a:r>
                <a:rPr lang="en-US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 Interactive uses AIOps to watch for impending outage situations in their Kubernetes-based microservices application.</a:t>
              </a:r>
            </a:p>
          </p:txBody>
        </p:sp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1368E9F0-2EAA-9C46-BB55-AC42C319F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5102177" y="3068282"/>
              <a:ext cx="3470172" cy="658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team executes the recommended runbook, which avoids an outage. After looking at performance metrics in </a:t>
              </a:r>
              <a:r>
                <a:rPr lang="en-US" sz="1200" kern="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Instana</a:t>
              </a: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verify the issue is resolved, the IT Ops team closes out the incident.</a:t>
              </a:r>
            </a:p>
          </p:txBody>
        </p:sp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id="{9792DDD3-D551-A840-92A5-D74BFA89D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528443" y="2410421"/>
              <a:ext cx="3474720" cy="6583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IT Ops team observes that the service’s memory and CPU usage are up sharply. They identify prior similar incidents and find a runbook that has been used previously to fix the problem.</a:t>
              </a:r>
            </a:p>
          </p:txBody>
        </p:sp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id="{D5A62864-4A68-D74F-A9F2-C6AF5FEB1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954711" y="1752559"/>
              <a:ext cx="3474720" cy="6583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anchor="ctr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When AIOps notices an emerging issue on the ‘Rating’ service, it notifies the IT Ops team and provides a single view of all relevant anomalies and alerts.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8907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blur&#10;&#10;Description automatically generated">
            <a:extLst>
              <a:ext uri="{FF2B5EF4-FFF2-40B4-BE49-F238E27FC236}">
                <a16:creationId xmlns:a16="http://schemas.microsoft.com/office/drawing/2014/main" id="{C1FE1B96-BE37-F6F5-49E7-26222ED930D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8" name="Picture 27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8301829D-6991-8751-8FE7-5B58EAE2AF74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flow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4ACDEB-5196-AB62-C279-49753D8A2A31}"/>
              </a:ext>
            </a:extLst>
          </p:cNvPr>
          <p:cNvGrpSpPr/>
          <p:nvPr/>
        </p:nvGrpSpPr>
        <p:grpSpPr>
          <a:xfrm>
            <a:off x="1243187" y="769448"/>
            <a:ext cx="6657626" cy="1699660"/>
            <a:chOff x="1295967" y="769448"/>
            <a:chExt cx="6657626" cy="169966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3F996B-5E95-4D46-B53C-FCF10FC1A669}"/>
                </a:ext>
              </a:extLst>
            </p:cNvPr>
            <p:cNvGrpSpPr/>
            <p:nvPr/>
          </p:nvGrpSpPr>
          <p:grpSpPr>
            <a:xfrm>
              <a:off x="1295967" y="769448"/>
              <a:ext cx="1751487" cy="1699660"/>
              <a:chOff x="92809" y="3105854"/>
              <a:chExt cx="2238978" cy="1699660"/>
            </a:xfrm>
          </p:grpSpPr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1F13DFAD-69BD-FC4B-805F-A21C2507E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2809" y="3105854"/>
                <a:ext cx="2238976" cy="519548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Simulate a failure</a:t>
                </a:r>
              </a:p>
            </p:txBody>
          </p:sp>
          <p:sp>
            <p:nvSpPr>
              <p:cNvPr id="9" name="Rectangle 4">
                <a:extLst>
                  <a:ext uri="{FF2B5EF4-FFF2-40B4-BE49-F238E27FC236}">
                    <a16:creationId xmlns:a16="http://schemas.microsoft.com/office/drawing/2014/main" id="{CE41BB34-7C40-7E4B-9E2D-D3F38AF95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92810" y="3632637"/>
                <a:ext cx="2238977" cy="117287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100" b="1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Generate an </a:t>
                </a:r>
                <a:b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</a:b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anomaly in the   </a:t>
                </a:r>
              </a:p>
              <a:p>
                <a:pPr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sample app to </a:t>
                </a:r>
              </a:p>
              <a:p>
                <a:pPr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inject a failure</a:t>
                </a:r>
              </a:p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228875B-5713-2C4F-AEA2-F532D8B88F4F}"/>
                </a:ext>
              </a:extLst>
            </p:cNvPr>
            <p:cNvGrpSpPr/>
            <p:nvPr/>
          </p:nvGrpSpPr>
          <p:grpSpPr>
            <a:xfrm>
              <a:off x="3749043" y="774289"/>
              <a:ext cx="1751480" cy="1689979"/>
              <a:chOff x="2016284" y="1764942"/>
              <a:chExt cx="2238968" cy="1689979"/>
            </a:xfrm>
          </p:grpSpPr>
          <p:sp>
            <p:nvSpPr>
              <p:cNvPr id="23" name="Rectangle 3">
                <a:extLst>
                  <a:ext uri="{FF2B5EF4-FFF2-40B4-BE49-F238E27FC236}">
                    <a16:creationId xmlns:a16="http://schemas.microsoft.com/office/drawing/2014/main" id="{9B280A5F-18FE-3E43-8B97-CDE8D51B0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2016284" y="1764942"/>
                <a:ext cx="2238968" cy="519547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endPara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Examine the incident </a:t>
                </a:r>
              </a:p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notification</a:t>
                </a:r>
              </a:p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</a:p>
            </p:txBody>
          </p:sp>
          <p:sp>
            <p:nvSpPr>
              <p:cNvPr id="24" name="Rectangle 4">
                <a:extLst>
                  <a:ext uri="{FF2B5EF4-FFF2-40B4-BE49-F238E27FC236}">
                    <a16:creationId xmlns:a16="http://schemas.microsoft.com/office/drawing/2014/main" id="{DCF49236-97C3-D64F-A92A-7A9663ADA4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016284" y="2284489"/>
                <a:ext cx="2238968" cy="11704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100" b="1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Review the incident to get a high level  </a:t>
                </a:r>
              </a:p>
              <a:p>
                <a:pPr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understanding of the </a:t>
                </a:r>
              </a:p>
              <a:p>
                <a:pPr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emerging issues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436F63D-74C7-E54E-86F0-F262D838D463}"/>
                </a:ext>
              </a:extLst>
            </p:cNvPr>
            <p:cNvGrpSpPr/>
            <p:nvPr/>
          </p:nvGrpSpPr>
          <p:grpSpPr>
            <a:xfrm>
              <a:off x="6202113" y="770076"/>
              <a:ext cx="1751480" cy="1698404"/>
              <a:chOff x="3497729" y="1764942"/>
              <a:chExt cx="2089703" cy="1698404"/>
            </a:xfrm>
          </p:grpSpPr>
          <p:sp>
            <p:nvSpPr>
              <p:cNvPr id="25" name="Rectangle 3">
                <a:extLst>
                  <a:ext uri="{FF2B5EF4-FFF2-40B4-BE49-F238E27FC236}">
                    <a16:creationId xmlns:a16="http://schemas.microsoft.com/office/drawing/2014/main" id="{D22060B1-2A09-714B-A299-B99F4946E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497729" y="1764942"/>
                <a:ext cx="2089703" cy="520737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Analyze the incident </a:t>
                </a:r>
              </a:p>
            </p:txBody>
          </p:sp>
          <p:sp>
            <p:nvSpPr>
              <p:cNvPr id="26" name="Rectangle 4">
                <a:extLst>
                  <a:ext uri="{FF2B5EF4-FFF2-40B4-BE49-F238E27FC236}">
                    <a16:creationId xmlns:a16="http://schemas.microsoft.com/office/drawing/2014/main" id="{C0DF3D78-1210-3F42-BFE5-5FEFF72DF7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497729" y="2292914"/>
                <a:ext cx="2089703" cy="11704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1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Examine the alerts</a:t>
                </a:r>
              </a:p>
              <a:p>
                <a:pPr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and the log anomalies </a:t>
                </a:r>
              </a:p>
              <a:p>
                <a:pPr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to identify root cause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308772FF-5C22-0949-9B77-ECD7469501CB}"/>
                </a:ext>
              </a:extLst>
            </p:cNvPr>
            <p:cNvSpPr/>
            <p:nvPr/>
          </p:nvSpPr>
          <p:spPr bwMode="auto">
            <a:xfrm>
              <a:off x="3153550" y="1432535"/>
              <a:ext cx="489397" cy="373487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</a:endParaRPr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C4216C5F-D81F-EF41-8F06-95473350260F}"/>
                </a:ext>
              </a:extLst>
            </p:cNvPr>
            <p:cNvSpPr/>
            <p:nvPr/>
          </p:nvSpPr>
          <p:spPr bwMode="auto">
            <a:xfrm>
              <a:off x="5606619" y="1432535"/>
              <a:ext cx="489397" cy="373487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46940D6-8000-7F73-E065-4BF4D04CC026}"/>
              </a:ext>
            </a:extLst>
          </p:cNvPr>
          <p:cNvGrpSpPr/>
          <p:nvPr/>
        </p:nvGrpSpPr>
        <p:grpSpPr>
          <a:xfrm>
            <a:off x="2469546" y="2649847"/>
            <a:ext cx="1751485" cy="1697216"/>
            <a:chOff x="2469545" y="2651889"/>
            <a:chExt cx="1751485" cy="1697216"/>
          </a:xfrm>
        </p:grpSpPr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BFEE4C56-419A-E84C-BBAB-057789204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469545" y="2651889"/>
              <a:ext cx="1751483" cy="519548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Fix the problem and restore the service</a:t>
              </a:r>
            </a:p>
          </p:txBody>
        </p:sp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152E9637-FC02-FF43-8151-2DF486594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469548" y="3178673"/>
              <a:ext cx="1751482" cy="11704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100" b="1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Execute the recommended</a:t>
              </a: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runbook and close out issue </a:t>
              </a:r>
              <a:b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endParaRPr lang="en-GB" altLang="ja-JP" sz="12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397A3C2-6F36-99A3-07A2-A907C5499291}"/>
              </a:ext>
            </a:extLst>
          </p:cNvPr>
          <p:cNvGrpSpPr/>
          <p:nvPr/>
        </p:nvGrpSpPr>
        <p:grpSpPr>
          <a:xfrm>
            <a:off x="4922971" y="2653466"/>
            <a:ext cx="1751483" cy="1689979"/>
            <a:chOff x="4922970" y="2647466"/>
            <a:chExt cx="1751483" cy="1689979"/>
          </a:xfrm>
        </p:grpSpPr>
        <p:sp>
          <p:nvSpPr>
            <p:cNvPr id="35" name="Rectangle 3">
              <a:extLst>
                <a:ext uri="{FF2B5EF4-FFF2-40B4-BE49-F238E27FC236}">
                  <a16:creationId xmlns:a16="http://schemas.microsoft.com/office/drawing/2014/main" id="{9B5082C3-5FFE-8849-8E57-27732AACE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922970" y="2647466"/>
              <a:ext cx="1751483" cy="519547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Review similar incident</a:t>
              </a:r>
              <a:b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recommendations</a:t>
              </a:r>
            </a:p>
          </p:txBody>
        </p:sp>
        <p:sp>
          <p:nvSpPr>
            <p:cNvPr id="36" name="Rectangle 4">
              <a:extLst>
                <a:ext uri="{FF2B5EF4-FFF2-40B4-BE49-F238E27FC236}">
                  <a16:creationId xmlns:a16="http://schemas.microsoft.com/office/drawing/2014/main" id="{975AEB0C-5251-D44E-9BAE-3A1C99610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922971" y="3167013"/>
              <a:ext cx="1751482" cy="11704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100" b="1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Understand how</a:t>
              </a:r>
              <a:b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similar issues were </a:t>
              </a: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resolved in the past</a:t>
              </a:r>
            </a:p>
          </p:txBody>
        </p:sp>
      </p:grpSp>
      <p:sp>
        <p:nvSpPr>
          <p:cNvPr id="37" name="Right Arrow 36">
            <a:extLst>
              <a:ext uri="{FF2B5EF4-FFF2-40B4-BE49-F238E27FC236}">
                <a16:creationId xmlns:a16="http://schemas.microsoft.com/office/drawing/2014/main" id="{B7F6E0F8-2A58-1547-AD9F-558CEFEA4F00}"/>
              </a:ext>
            </a:extLst>
          </p:cNvPr>
          <p:cNvSpPr/>
          <p:nvPr/>
        </p:nvSpPr>
        <p:spPr bwMode="auto">
          <a:xfrm flipH="1">
            <a:off x="4327303" y="3311712"/>
            <a:ext cx="489397" cy="373487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175DF8-4AC4-2741-A6B4-AFD26636387B}"/>
              </a:ext>
            </a:extLst>
          </p:cNvPr>
          <p:cNvGrpSpPr/>
          <p:nvPr/>
        </p:nvGrpSpPr>
        <p:grpSpPr>
          <a:xfrm>
            <a:off x="6786727" y="3046437"/>
            <a:ext cx="643701" cy="638762"/>
            <a:chOff x="6674454" y="2963172"/>
            <a:chExt cx="643701" cy="638762"/>
          </a:xfrm>
          <a:solidFill>
            <a:schemeClr val="bg2">
              <a:lumMod val="90000"/>
            </a:schemeClr>
          </a:solidFill>
        </p:grpSpPr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88DD8C47-FBC7-F84C-B7CF-1BE9FDC1A8D3}"/>
                </a:ext>
              </a:extLst>
            </p:cNvPr>
            <p:cNvSpPr/>
            <p:nvPr/>
          </p:nvSpPr>
          <p:spPr bwMode="auto">
            <a:xfrm flipH="1">
              <a:off x="6674454" y="3228447"/>
              <a:ext cx="489397" cy="373487"/>
            </a:xfrm>
            <a:prstGeom prst="rightArrow">
              <a:avLst/>
            </a:prstGeom>
            <a:grpFill/>
            <a:ln w="1905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EAC205-CCD9-2A40-8E6B-F4909499AF1B}"/>
                </a:ext>
              </a:extLst>
            </p:cNvPr>
            <p:cNvSpPr/>
            <p:nvPr/>
          </p:nvSpPr>
          <p:spPr bwMode="auto">
            <a:xfrm>
              <a:off x="7135275" y="2963172"/>
              <a:ext cx="182880" cy="548640"/>
            </a:xfrm>
            <a:prstGeom prst="rect">
              <a:avLst/>
            </a:prstGeom>
            <a:grpFill/>
            <a:ln w="1905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7568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blur&#10;&#10;Description automatically generated">
            <a:extLst>
              <a:ext uri="{FF2B5EF4-FFF2-40B4-BE49-F238E27FC236}">
                <a16:creationId xmlns:a16="http://schemas.microsoft.com/office/drawing/2014/main" id="{E6701448-E8AD-F30E-8CF0-761E6D1B4B6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7" name="Picture 2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B1502845-0225-3387-E8BD-DA12F57953F8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6210586" cy="3690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components</a:t>
            </a:r>
            <a:b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E66A62-4F95-0758-D11B-D903EBED50CD}"/>
              </a:ext>
            </a:extLst>
          </p:cNvPr>
          <p:cNvGrpSpPr/>
          <p:nvPr/>
        </p:nvGrpSpPr>
        <p:grpSpPr>
          <a:xfrm>
            <a:off x="715503" y="1337310"/>
            <a:ext cx="7712994" cy="2468880"/>
            <a:chOff x="774301" y="1338349"/>
            <a:chExt cx="7712994" cy="2468880"/>
          </a:xfrm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CE41BB34-7C40-7E4B-9E2D-D3F38AF95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74301" y="1338349"/>
              <a:ext cx="7712994" cy="24688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+mn-lt"/>
                <a:ea typeface="+mn-ea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028862F-E0B3-B52F-778B-CDA835AEEA43}"/>
                </a:ext>
              </a:extLst>
            </p:cNvPr>
            <p:cNvGrpSpPr/>
            <p:nvPr/>
          </p:nvGrpSpPr>
          <p:grpSpPr>
            <a:xfrm>
              <a:off x="975749" y="1557695"/>
              <a:ext cx="7310099" cy="2030189"/>
              <a:chOff x="972588" y="1556656"/>
              <a:chExt cx="7310099" cy="203018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395EB06-F81F-B09A-A9D3-0BC3B293825C}"/>
                  </a:ext>
                </a:extLst>
              </p:cNvPr>
              <p:cNvGrpSpPr/>
              <p:nvPr/>
            </p:nvGrpSpPr>
            <p:grpSpPr>
              <a:xfrm>
                <a:off x="3443905" y="1556877"/>
                <a:ext cx="2368296" cy="2029968"/>
                <a:chOff x="3497580" y="1556877"/>
                <a:chExt cx="2368296" cy="2029968"/>
              </a:xfrm>
            </p:grpSpPr>
            <p:sp>
              <p:nvSpPr>
                <p:cNvPr id="19" name="Rectangle 3">
                  <a:extLst>
                    <a:ext uri="{FF2B5EF4-FFF2-40B4-BE49-F238E27FC236}">
                      <a16:creationId xmlns:a16="http://schemas.microsoft.com/office/drawing/2014/main" id="{73F44035-9D10-7247-9529-2BEE7AA078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3497580" y="1556877"/>
                  <a:ext cx="2368296" cy="20299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anchor="t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br>
                    <a:rPr lang="en-US" sz="10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200" b="1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Event grouping</a:t>
                  </a:r>
                  <a:endParaRPr lang="en-US" sz="11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AD55C0D2-E77D-854F-8976-C1DEB6AB7678}"/>
                    </a:ext>
                  </a:extLst>
                </p:cNvPr>
                <p:cNvGrpSpPr/>
                <p:nvPr/>
              </p:nvGrpSpPr>
              <p:grpSpPr>
                <a:xfrm>
                  <a:off x="4041232" y="2166610"/>
                  <a:ext cx="1285288" cy="1245748"/>
                  <a:chOff x="1523824" y="3547319"/>
                  <a:chExt cx="1285288" cy="1245748"/>
                </a:xfrm>
              </p:grpSpPr>
              <p:sp>
                <p:nvSpPr>
                  <p:cNvPr id="20" name="Rectangle 3">
                    <a:extLst>
                      <a:ext uri="{FF2B5EF4-FFF2-40B4-BE49-F238E27FC236}">
                        <a16:creationId xmlns:a16="http://schemas.microsoft.com/office/drawing/2014/main" id="{7E9D7F50-8D03-E94B-9004-37FD023050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10"/>
                    </p:custDataLst>
                  </p:nvPr>
                </p:nvSpPr>
                <p:spPr bwMode="auto">
                  <a:xfrm>
                    <a:off x="1523824" y="4224747"/>
                    <a:ext cx="1280160" cy="56832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anchor="ctr"/>
                  <a:lstStyle>
                    <a:lvl1pPr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pPr marL="0" lvl="1" indent="0" algn="ctr" defTabSz="914400" fontAlgn="base">
                      <a:spcBef>
                        <a:spcPts val="11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SzPct val="100000"/>
                    </a:pPr>
                    <a:r>
                      <a:rPr lang="en-US" sz="1100" kern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Event</a:t>
                    </a:r>
                    <a:br>
                      <a:rPr lang="en-US" sz="1100" kern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</a:br>
                    <a:r>
                      <a:rPr lang="en-US" sz="1100" kern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analytics</a:t>
                    </a:r>
                  </a:p>
                </p:txBody>
              </p:sp>
              <p:sp>
                <p:nvSpPr>
                  <p:cNvPr id="21" name="Rectangle 3">
                    <a:extLst>
                      <a:ext uri="{FF2B5EF4-FFF2-40B4-BE49-F238E27FC236}">
                        <a16:creationId xmlns:a16="http://schemas.microsoft.com/office/drawing/2014/main" id="{FFEDE4F3-FAA3-AB41-9463-1E765DE363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11"/>
                    </p:custDataLst>
                  </p:nvPr>
                </p:nvSpPr>
                <p:spPr bwMode="auto">
                  <a:xfrm>
                    <a:off x="1528952" y="3547319"/>
                    <a:ext cx="1280160" cy="56832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anchor="ctr"/>
                  <a:lstStyle>
                    <a:lvl1pPr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pPr marL="0" lvl="1" indent="0" algn="ctr" defTabSz="914400" fontAlgn="base">
                      <a:spcBef>
                        <a:spcPts val="11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SzPct val="100000"/>
                    </a:pPr>
                    <a:r>
                      <a:rPr lang="en-US" sz="1100" kern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Event</a:t>
                    </a:r>
                    <a:br>
                      <a:rPr lang="en-US" sz="1100" kern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</a:br>
                    <a:r>
                      <a:rPr lang="en-US" sz="1100" kern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correlation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54B7CD6-E495-7E6B-59AE-C0ADAD3E121D}"/>
                  </a:ext>
                </a:extLst>
              </p:cNvPr>
              <p:cNvGrpSpPr/>
              <p:nvPr/>
            </p:nvGrpSpPr>
            <p:grpSpPr>
              <a:xfrm>
                <a:off x="972588" y="1556656"/>
                <a:ext cx="2369127" cy="2029968"/>
                <a:chOff x="972588" y="1556656"/>
                <a:chExt cx="2369127" cy="2029968"/>
              </a:xfrm>
            </p:grpSpPr>
            <p:sp>
              <p:nvSpPr>
                <p:cNvPr id="23" name="Rectangle 3">
                  <a:extLst>
                    <a:ext uri="{FF2B5EF4-FFF2-40B4-BE49-F238E27FC236}">
                      <a16:creationId xmlns:a16="http://schemas.microsoft.com/office/drawing/2014/main" id="{5FB19BC9-532E-9148-8FA8-32005DB6A0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972588" y="1556656"/>
                  <a:ext cx="2369127" cy="20299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anchor="t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br>
                    <a:rPr lang="en-US" sz="10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200" b="1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Incident analysis</a:t>
                  </a:r>
                  <a:endParaRPr lang="en-US" sz="11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2BB5EF44-383B-C509-E937-D3B3CB539757}"/>
                    </a:ext>
                  </a:extLst>
                </p:cNvPr>
                <p:cNvGrpSpPr/>
                <p:nvPr/>
              </p:nvGrpSpPr>
              <p:grpSpPr>
                <a:xfrm>
                  <a:off x="1110491" y="2166610"/>
                  <a:ext cx="2093321" cy="1215491"/>
                  <a:chOff x="1110491" y="2166610"/>
                  <a:chExt cx="2093321" cy="1215491"/>
                </a:xfrm>
              </p:grpSpPr>
              <p:sp>
                <p:nvSpPr>
                  <p:cNvPr id="24" name="Rectangle 3">
                    <a:extLst>
                      <a:ext uri="{FF2B5EF4-FFF2-40B4-BE49-F238E27FC236}">
                        <a16:creationId xmlns:a16="http://schemas.microsoft.com/office/drawing/2014/main" id="{E417BF05-2F03-2749-BA56-44BF41D60F8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6"/>
                    </p:custDataLst>
                  </p:nvPr>
                </p:nvSpPr>
                <p:spPr bwMode="auto">
                  <a:xfrm>
                    <a:off x="2199141" y="2166610"/>
                    <a:ext cx="1004671" cy="56832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anchor="ctr"/>
                  <a:lstStyle>
                    <a:lvl1pPr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pPr marL="0" lvl="1" indent="0" algn="ctr" defTabSz="914400" fontAlgn="base">
                      <a:spcBef>
                        <a:spcPts val="11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SzPct val="100000"/>
                    </a:pPr>
                    <a:r>
                      <a:rPr lang="en-US" sz="1100" kern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Anomaly</a:t>
                    </a:r>
                    <a:br>
                      <a:rPr lang="en-US" sz="1100" kern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</a:br>
                    <a:r>
                      <a:rPr lang="en-US" sz="1100" kern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detection</a:t>
                    </a:r>
                  </a:p>
                </p:txBody>
              </p:sp>
              <p:sp>
                <p:nvSpPr>
                  <p:cNvPr id="25" name="Rectangle 3">
                    <a:extLst>
                      <a:ext uri="{FF2B5EF4-FFF2-40B4-BE49-F238E27FC236}">
                        <a16:creationId xmlns:a16="http://schemas.microsoft.com/office/drawing/2014/main" id="{DED22FEF-22FA-5747-A9D5-E4BCFAF87B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7"/>
                    </p:custDataLst>
                  </p:nvPr>
                </p:nvSpPr>
                <p:spPr bwMode="auto">
                  <a:xfrm>
                    <a:off x="1110491" y="2166610"/>
                    <a:ext cx="1004671" cy="56832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anchor="ctr"/>
                  <a:lstStyle>
                    <a:lvl1pPr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pPr marL="0" lvl="1" indent="0" algn="ctr" defTabSz="914400" fontAlgn="base">
                      <a:spcBef>
                        <a:spcPts val="11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SzPct val="100000"/>
                    </a:pPr>
                    <a:r>
                      <a:rPr lang="en-US" sz="1100" kern="0" dirty="0" err="1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ChatOps</a:t>
                    </a:r>
                    <a:br>
                      <a:rPr lang="en-US" sz="1100" kern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</a:br>
                    <a:r>
                      <a:rPr lang="en-US" sz="1100" kern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collaboration</a:t>
                    </a:r>
                  </a:p>
                </p:txBody>
              </p:sp>
              <p:sp>
                <p:nvSpPr>
                  <p:cNvPr id="30" name="Rectangle 3">
                    <a:extLst>
                      <a:ext uri="{FF2B5EF4-FFF2-40B4-BE49-F238E27FC236}">
                        <a16:creationId xmlns:a16="http://schemas.microsoft.com/office/drawing/2014/main" id="{AE683AE8-023C-9E47-977B-1190AB5008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8"/>
                    </p:custDataLst>
                  </p:nvPr>
                </p:nvSpPr>
                <p:spPr bwMode="auto">
                  <a:xfrm>
                    <a:off x="1654816" y="2813781"/>
                    <a:ext cx="1004671" cy="56832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anchor="ctr"/>
                  <a:lstStyle>
                    <a:lvl1pPr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pPr marL="0" lvl="1" indent="0" algn="ctr" defTabSz="914400" fontAlgn="base">
                      <a:spcBef>
                        <a:spcPts val="11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SzPct val="100000"/>
                    </a:pPr>
                    <a:r>
                      <a:rPr lang="en-US" sz="1100" kern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Topology</a:t>
                    </a:r>
                    <a:br>
                      <a:rPr lang="en-US" sz="1100" kern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</a:br>
                    <a:r>
                      <a:rPr lang="en-US" sz="1100" kern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analytics</a:t>
                    </a:r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F5E7F6F-4AFC-D912-9B1E-FF10EC14B6F9}"/>
                  </a:ext>
                </a:extLst>
              </p:cNvPr>
              <p:cNvGrpSpPr/>
              <p:nvPr/>
            </p:nvGrpSpPr>
            <p:grpSpPr>
              <a:xfrm>
                <a:off x="5914391" y="1556656"/>
                <a:ext cx="2368296" cy="2029968"/>
                <a:chOff x="5914391" y="1556656"/>
                <a:chExt cx="2368296" cy="2029968"/>
              </a:xfrm>
            </p:grpSpPr>
            <p:sp>
              <p:nvSpPr>
                <p:cNvPr id="37" name="Rectangle 3">
                  <a:extLst>
                    <a:ext uri="{FF2B5EF4-FFF2-40B4-BE49-F238E27FC236}">
                      <a16:creationId xmlns:a16="http://schemas.microsoft.com/office/drawing/2014/main" id="{EFF1B789-DED8-2B4A-8926-B80605D2A3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914391" y="1556656"/>
                  <a:ext cx="2368296" cy="20299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anchor="t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br>
                    <a:rPr lang="en-US" sz="10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200" b="1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Automated remediation</a:t>
                  </a:r>
                  <a:endParaRPr lang="en-US" sz="11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CCD31AB0-E54D-4F4A-8868-524082CFFCF1}"/>
                    </a:ext>
                  </a:extLst>
                </p:cNvPr>
                <p:cNvGrpSpPr/>
                <p:nvPr/>
              </p:nvGrpSpPr>
              <p:grpSpPr>
                <a:xfrm>
                  <a:off x="6462442" y="2166610"/>
                  <a:ext cx="1280646" cy="1215491"/>
                  <a:chOff x="1604858" y="3561092"/>
                  <a:chExt cx="1280646" cy="1215491"/>
                </a:xfrm>
              </p:grpSpPr>
              <p:sp>
                <p:nvSpPr>
                  <p:cNvPr id="39" name="Rectangle 3">
                    <a:extLst>
                      <a:ext uri="{FF2B5EF4-FFF2-40B4-BE49-F238E27FC236}">
                        <a16:creationId xmlns:a16="http://schemas.microsoft.com/office/drawing/2014/main" id="{8B7D1E53-15F6-4340-91D2-49F42903FD5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"/>
                    </p:custDataLst>
                  </p:nvPr>
                </p:nvSpPr>
                <p:spPr bwMode="auto">
                  <a:xfrm>
                    <a:off x="1604858" y="4208263"/>
                    <a:ext cx="1280645" cy="56832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anchor="ctr"/>
                  <a:lstStyle>
                    <a:lvl1pPr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pPr marL="0" lvl="1" indent="0" algn="ctr" defTabSz="914400" fontAlgn="base">
                      <a:spcBef>
                        <a:spcPts val="11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SzPct val="100000"/>
                    </a:pPr>
                    <a:r>
                      <a:rPr lang="en-US" sz="1100" kern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Runbooks</a:t>
                    </a:r>
                  </a:p>
                </p:txBody>
              </p:sp>
              <p:sp>
                <p:nvSpPr>
                  <p:cNvPr id="40" name="Rectangle 3">
                    <a:extLst>
                      <a:ext uri="{FF2B5EF4-FFF2-40B4-BE49-F238E27FC236}">
                        <a16:creationId xmlns:a16="http://schemas.microsoft.com/office/drawing/2014/main" id="{FF3B8B9B-D34C-A747-BBDF-DF245EF2A2D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4"/>
                    </p:custDataLst>
                  </p:nvPr>
                </p:nvSpPr>
                <p:spPr bwMode="auto">
                  <a:xfrm>
                    <a:off x="1604858" y="3561092"/>
                    <a:ext cx="1280646" cy="56832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anchor="ctr"/>
                  <a:lstStyle>
                    <a:lvl1pPr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pPr marL="0" lvl="1" indent="0" algn="ctr" defTabSz="914400" fontAlgn="base">
                      <a:spcBef>
                        <a:spcPts val="11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SzPct val="100000"/>
                    </a:pPr>
                    <a:r>
                      <a:rPr lang="en-US" sz="1100" kern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Recommendation service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758133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FC501F7-74BE-3A08-8900-6F93FF2ED203}"/>
              </a:ext>
            </a:extLst>
          </p:cNvPr>
          <p:cNvSpPr txBox="1">
            <a:spLocks/>
          </p:cNvSpPr>
          <p:nvPr/>
        </p:nvSpPr>
        <p:spPr>
          <a:xfrm>
            <a:off x="2" y="1103121"/>
            <a:ext cx="9143998" cy="1458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IBM Plex Sans Light" panose="020B0403050203000203" pitchFamily="34" charset="0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1800"/>
              </a:spcAft>
            </a:pPr>
            <a:r>
              <a:rPr lang="en-US" sz="35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pPr algn="ctr">
              <a:spcBef>
                <a:spcPts val="600"/>
              </a:spcBef>
              <a:spcAft>
                <a:spcPts val="1800"/>
              </a:spcAft>
            </a:pPr>
            <a:r>
              <a:rPr lang="en-US" sz="35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Proactive outage avoidance</a:t>
            </a:r>
            <a:endParaRPr lang="en-US" sz="3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623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blur&#10;&#10;Description automatically generated">
            <a:extLst>
              <a:ext uri="{FF2B5EF4-FFF2-40B4-BE49-F238E27FC236}">
                <a16:creationId xmlns:a16="http://schemas.microsoft.com/office/drawing/2014/main" id="{E6701448-E8AD-F30E-8CF0-761E6D1B4B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7" name="Picture 2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B1502845-0225-3387-E8BD-DA12F57953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667D6D-B90D-EAC9-6B98-A8947C61BA59}"/>
              </a:ext>
            </a:extLst>
          </p:cNvPr>
          <p:cNvSpPr/>
          <p:nvPr/>
        </p:nvSpPr>
        <p:spPr bwMode="auto">
          <a:xfrm>
            <a:off x="329581" y="990510"/>
            <a:ext cx="8484839" cy="3790784"/>
          </a:xfrm>
          <a:prstGeom prst="rect">
            <a:avLst/>
          </a:prstGeom>
          <a:solidFill>
            <a:schemeClr val="tx1"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83962735-38FC-B4FB-04B2-BAEFFA01C6F0}"/>
              </a:ext>
            </a:extLst>
          </p:cNvPr>
          <p:cNvSpPr txBox="1">
            <a:spLocks/>
          </p:cNvSpPr>
          <p:nvPr/>
        </p:nvSpPr>
        <p:spPr>
          <a:xfrm>
            <a:off x="210311" y="201168"/>
            <a:ext cx="6210586" cy="71323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defTabSz="914400"/>
            <a:r>
              <a:rPr lang="en-US" sz="2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Proactive outage avoidance demo</a:t>
            </a:r>
          </a:p>
          <a:p>
            <a:pPr defTabSz="914400"/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br>
              <a:rPr lang="en-US" sz="16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07D3C8-27A5-DFC9-6668-AF432A6449C6}"/>
              </a:ext>
            </a:extLst>
          </p:cNvPr>
          <p:cNvSpPr/>
          <p:nvPr/>
        </p:nvSpPr>
        <p:spPr>
          <a:xfrm>
            <a:off x="329580" y="1098245"/>
            <a:ext cx="6936759" cy="3239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74320">
              <a:lnSpc>
                <a:spcPct val="90000"/>
              </a:lnSpc>
              <a:spcAft>
                <a:spcPts val="6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Watson AIOps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800100" lvl="1" indent="-227013">
              <a:lnSpc>
                <a:spcPct val="90000"/>
              </a:lnSpc>
              <a:spcAft>
                <a:spcPts val="3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proactively detects emerging application issue</a:t>
            </a:r>
          </a:p>
          <a:p>
            <a:pPr marL="800100" lvl="1" indent="-227013">
              <a:lnSpc>
                <a:spcPct val="90000"/>
              </a:lnSpc>
              <a:spcAft>
                <a:spcPts val="3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identifies probable root causes of failures</a:t>
            </a:r>
          </a:p>
          <a:p>
            <a:pPr marL="800100" lvl="1" indent="-227013">
              <a:lnSpc>
                <a:spcPct val="90000"/>
              </a:lnSpc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automates problem resolution </a:t>
            </a:r>
          </a:p>
          <a:p>
            <a:pPr marL="342900" indent="-274320">
              <a:lnSpc>
                <a:spcPct val="90000"/>
              </a:lnSpc>
              <a:spcBef>
                <a:spcPts val="1200"/>
              </a:spcBef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detection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application log and metric streams proactively draws attention of the SRE to emerging incidents enabling early intervention.</a:t>
            </a:r>
          </a:p>
          <a:p>
            <a:pPr marL="342900" indent="-274320">
              <a:lnSpc>
                <a:spcPct val="90000"/>
              </a:lnSpc>
              <a:spcBef>
                <a:spcPts val="1200"/>
              </a:spcBef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Intelligent correlation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helps derive probable cause of failures, accelerates determination of root cause and scope of impact on dependent services.</a:t>
            </a:r>
          </a:p>
          <a:p>
            <a:pPr marL="342900" indent="-274320">
              <a:lnSpc>
                <a:spcPct val="90000"/>
              </a:lnSpc>
              <a:spcBef>
                <a:spcPts val="1200"/>
              </a:spcBef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Automated remediation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identifies runbooks to help resolve the issue or drive workflow to facilitate a collaborative resolution by offering prescriptive guidance.</a:t>
            </a:r>
          </a:p>
        </p:txBody>
      </p:sp>
    </p:spTree>
    <p:extLst>
      <p:ext uri="{BB962C8B-B14F-4D97-AF65-F5344CB8AC3E}">
        <p14:creationId xmlns:p14="http://schemas.microsoft.com/office/powerpoint/2010/main" val="1613978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71AE79E-88B6-4B49-8950-048F1C068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14" r="21215"/>
          <a:stretch/>
        </p:blipFill>
        <p:spPr>
          <a:xfrm>
            <a:off x="3897549" y="1793421"/>
            <a:ext cx="1348902" cy="15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76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12A69E1E-0D9F-FA89-E5A7-93E344B715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8" name="Picture 7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360F883D-A028-3713-B535-9149E93C4E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C6CA3C-B257-FA45-BDDC-DD0682655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8046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learning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56A7D-53F2-214F-871C-1EB579B9B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66" y="911259"/>
            <a:ext cx="8695877" cy="3320982"/>
          </a:xfrm>
        </p:spPr>
        <p:txBody>
          <a:bodyPr/>
          <a:lstStyle/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AIOps: A path to reliability at cloud scale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AIOps?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Incident management doesn’t have to be a headache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Reduce incident resolution time with AIOps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Observability vs. APM vs. monitoring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93D5-E65B-FF41-B517-6F3F285C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42574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heme/theme1.xml><?xml version="1.0" encoding="utf-8"?>
<a:theme xmlns:a="http://schemas.openxmlformats.org/drawingml/2006/main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_Embed" id="{02D7F33A-96F9-3142-BE93-E46CEC147C3D}" vid="{B93A71AE-C97A-F24E-BECE-31FFF7CA650A}"/>
    </a:ext>
  </a:extLst>
</a:theme>
</file>

<file path=ppt/theme/theme2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3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Brand Template 2022</Template>
  <TotalTime>34543</TotalTime>
  <Words>624</Words>
  <Application>Microsoft Macintosh PowerPoint</Application>
  <PresentationFormat>On-screen Show (16:9)</PresentationFormat>
  <Paragraphs>117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IBM Plex Sans Light</vt:lpstr>
      <vt:lpstr>System Font Regular</vt:lpstr>
      <vt:lpstr>IBM Plex Sans</vt:lpstr>
      <vt:lpstr>Calibri</vt:lpstr>
      <vt:lpstr>Arial</vt:lpstr>
      <vt:lpstr>IBM Brand Template 2022</vt:lpstr>
      <vt:lpstr>PowerPoint Presentation</vt:lpstr>
      <vt:lpstr>Demo overview</vt:lpstr>
      <vt:lpstr>Demo overview</vt:lpstr>
      <vt:lpstr>Demo flow</vt:lpstr>
      <vt:lpstr>Demo components </vt:lpstr>
      <vt:lpstr>PowerPoint Presentation</vt:lpstr>
      <vt:lpstr>PowerPoint Presentation</vt:lpstr>
      <vt:lpstr>PowerPoint Presentation</vt:lpstr>
      <vt:lpstr>Additional learning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IBM Presentation Template — IBM Plex® variant</dc:title>
  <dc:creator>Dennis Woo</dc:creator>
  <cp:lastModifiedBy>Dennis Woo</cp:lastModifiedBy>
  <cp:revision>145</cp:revision>
  <cp:lastPrinted>2019-04-25T15:14:05Z</cp:lastPrinted>
  <dcterms:created xsi:type="dcterms:W3CDTF">2022-03-29T18:01:01Z</dcterms:created>
  <dcterms:modified xsi:type="dcterms:W3CDTF">2022-06-24T20:54:26Z</dcterms:modified>
</cp:coreProperties>
</file>